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jpeg" ContentType="image/jpeg"/>
  <Default Extension="emf" ContentType="image/x-emf"/>
  <Default Extension="xml" ContentType="application/xml"/>
  <Default Extension="vml" ContentType="application/vnd.openxmlformats-officedocument.vmlDrawing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package/2006/relationships/metadata/thumbnail" Target="docProps/thumbnail.jpeg"/></Relationships>
</file>

<file path=ppt/presentation.xml><?xml version="1.0" encoding="utf-8"?>
<!--Generated by Aspose.Slides for .NET 22.9-->
<p:presentation xmlns:r="http://schemas.openxmlformats.org/officeDocument/2006/relationships" xmlns:a="http://schemas.openxmlformats.org/drawingml/2006/main" xmlns:p="http://schemas.openxmlformats.org/presentationml/2006/main" firstSlideNum="21" strictFirstAndLastChars="0" saveSubsetFonts="1" autoCompressPictures="0">
  <p:sldMasterIdLst>
    <p:sldMasterId id="2147483693" r:id="rId2"/>
  </p:sldMasterIdLst>
  <p:notesMasterIdLst>
    <p:notesMasterId r:id="rId3"/>
  </p:notesMasterIdLst>
  <p:handoutMasterIdLst>
    <p:handoutMasterId r:id="rId4"/>
  </p:handoutMasterIdLst>
  <p:sldIdLst>
    <p:sldId id="1441" r:id="rId5"/>
    <p:sldId id="1610" r:id="rId6"/>
    <p:sldId id="1608" r:id="rId7"/>
    <p:sldId id="1611" r:id="rId8"/>
  </p:sldIdLst>
  <p:sldSz cx="12192000" cy="6858000"/>
  <p:notesSz cx="7010400" cy="9296400"/>
  <p:custDataLst>
    <p:tags r:id="rId9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0" name="Mike Bobek (US - Advisory)" initials="" lastIdx="0" clrIdx="12"/>
  <p:cmAuthor id="7" name="Carl R Miller" initials="CRM" lastIdx="0" clrIdx="10">
    <p:extLst>
      <p:ext uri="{19B8F6BF-5375-455C-9EA6-DF929625EA0E}">
        <p15:presenceInfo xmlns:p15="http://schemas.microsoft.com/office/powerpoint/2012/main" userId="Carl R Miller" providerId="None"/>
      </p:ext>
    </p:extLst>
  </p:cmAuthor>
  <p:cmAuthor id="1" name="Barbara Poenisch (US - Advisory)" initials="" lastIdx="0" clrIdx="13"/>
  <p:cmAuthor id="8" name="Vogelweid, Eric J." initials="VEJ" lastIdx="0" clrIdx="11">
    <p:extLst>
      <p:ext uri="{19B8F6BF-5375-455C-9EA6-DF929625EA0E}">
        <p15:presenceInfo xmlns:p15="http://schemas.microsoft.com/office/powerpoint/2012/main" userId="S-1-5-21-834601574-676875594-1237804090-49782" providerId="AD"/>
      </p:ext>
    </p:extLst>
  </p:cmAuthor>
  <p:cmAuthor id="2" name="David E Church" initials="DEC" lastIdx="0" clrIdx="2">
    <p:extLst>
      <p:ext uri="{19B8F6BF-5375-455C-9EA6-DF929625EA0E}">
        <p15:presenceInfo xmlns:p15="http://schemas.microsoft.com/office/powerpoint/2012/main" userId="S-1-5-21-372416507-3140574786-2943197521-603787" providerId="AD"/>
      </p:ext>
    </p:extLst>
  </p:cmAuthor>
  <p:cmAuthor id="9" name="Vogelweid, Eric J." initials="VEJ [2]" lastIdx="0" clrIdx="14">
    <p:extLst>
      <p:ext uri="{19B8F6BF-5375-455C-9EA6-DF929625EA0E}">
        <p15:presenceInfo xmlns:p15="http://schemas.microsoft.com/office/powerpoint/2012/main" userId="S::vogelweidej@umsystem.edu::b2ba1ff8-3e8e-4b6f-898d-6bf5473b0cb7" providerId="AD"/>
      </p:ext>
    </p:extLst>
  </p:cmAuthor>
  <p:cmAuthor id="3" name="Robert A Bailen" initials="RAB" lastIdx="0" clrIdx="3">
    <p:extLst>
      <p:ext uri="{19B8F6BF-5375-455C-9EA6-DF929625EA0E}">
        <p15:presenceInfo xmlns:p15="http://schemas.microsoft.com/office/powerpoint/2012/main" userId="Robert A Bailen" providerId="None"/>
      </p:ext>
    </p:extLst>
  </p:cmAuthor>
  <p:cmAuthor id="4" name="Nicholas Way" initials="NW" lastIdx="0" clrIdx="5">
    <p:extLst>
      <p:ext uri="{19B8F6BF-5375-455C-9EA6-DF929625EA0E}">
        <p15:presenceInfo xmlns:p15="http://schemas.microsoft.com/office/powerpoint/2012/main" userId="Nicholas Way" providerId="None"/>
      </p:ext>
    </p:extLst>
  </p:cmAuthor>
  <p:cmAuthor id="5" name="Thomas W Raymond" initials="TWR" lastIdx="0" clrIdx="6">
    <p:extLst>
      <p:ext uri="{19B8F6BF-5375-455C-9EA6-DF929625EA0E}">
        <p15:presenceInfo xmlns:p15="http://schemas.microsoft.com/office/powerpoint/2012/main" userId="S-1-5-21-372416507-3140574786-2943197521-662824" providerId="AD"/>
      </p:ext>
    </p:extLst>
  </p:cmAuthor>
  <p:cmAuthor id="6" name="Margaret Stover" initials="MS" lastIdx="0" clrIdx="7">
    <p:extLst>
      <p:ext uri="{19B8F6BF-5375-455C-9EA6-DF929625EA0E}">
        <p15:presenceInfo xmlns:p15="http://schemas.microsoft.com/office/powerpoint/2012/main" userId="Margaret Stover" providerId="None"/>
      </p:ext>
    </p:extLst>
  </p:cmAuthor>
  <p:cmAuthor id="16" name="Rogers, Ashley M." initials="RAM" lastIdx="0" clrIdx="15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FD5F1F-6334-4CDA-993E-0D544E8CB84A}" v="8" dt="2023-04-05T20:25:10.910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B52A7725-9B75-4099-BEFD-D72F1B9E8E2F}">
  <a:tblStyle styleId="{B52A7725-9B75-4099-BEFD-D72F1B9E8E2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AEAEC"/>
          </a:solidFill>
        </a:fill>
      </a:tcStyle>
    </a:wholeTbl>
    <a:band1H>
      <a:tcStyle>
        <a:fill>
          <a:solidFill>
            <a:srgbClr val="D2D3D6"/>
          </a:solidFill>
        </a:fill>
      </a:tcStyle>
    </a:band1H>
    <a:band1V>
      <a:tcStyle>
        <a:fill>
          <a:solidFill>
            <a:srgbClr val="D2D3D6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70C81C8-5AA9-4E1A-A480-ED5D720BE2BF}" styleName="Table_1">
    <a:wholeTbl>
      <a:tcTxStyle>
        <a:font>
          <a:latin typeface="Arial"/>
          <a:ea typeface="Arial"/>
          <a:cs typeface="Arial"/>
        </a:font>
        <a:srgbClr val="000000"/>
      </a:tcTxStyle>
    </a:wholeTbl>
  </a:tblStyle>
  <a:tblStyle styleId="{271649EC-1B50-4853-B59D-A2381DD4EE86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fill>
          <a:solidFill>
            <a:schemeClr val="dk1">
              <a:alpha val="20000"/>
            </a:schemeClr>
          </a:solidFill>
        </a:fill>
      </a:tcStyle>
    </a:band1H>
    <a:band1V>
      <a:tcStyle>
        <a:fill>
          <a:solidFill>
            <a:schemeClr val="dk1">
              <a:alpha val="20000"/>
            </a:schemeClr>
          </a:solidFill>
        </a:fill>
      </a:tcStyle>
    </a:band1V>
    <a:lastCol>
      <a:tcTxStyle b="on" i="off"/>
    </a:lastCol>
    <a:firstCol>
      <a:tcTxStyle b="on" i="off"/>
    </a:firstCol>
    <a:lastRow>
      <a:tcTxStyle b="on" i="off"/>
      <a:tcStyle>
        <a:tcBdr>
          <a:top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fill>
          <a:solidFill>
            <a:schemeClr val="accent3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fill>
          <a:solidFill>
            <a:schemeClr val="accent1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chemeClr val="dk1">
              <a:tint val="20000"/>
            </a:schemeClr>
          </a:solidFill>
        </a:fill>
      </a:tcStyle>
    </a:band1H>
    <a:band1V>
      <a:tcStyle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</a:seCell>
    <a:swCell>
      <a:tcTxStyle b="on">
        <a:fontRef idx="minor">
          <a:scrgbClr r="0" g="0" b="0"/>
        </a:fontRef>
        <a:schemeClr val="dk1"/>
      </a:tcTx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</a:lastCol>
    <a:firstCol>
      <a:tcTxStyle b="on"/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79397" autoAdjust="0"/>
  </p:normalViewPr>
  <p:slideViewPr>
    <p:cSldViewPr snapToGrid="0">
      <p:cViewPr varScale="1">
        <p:scale>
          <a:sx n="90" d="100"/>
          <a:sy n="90" d="100"/>
        </p:scale>
        <p:origin x="11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39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8" Type="http://schemas.openxmlformats.org/officeDocument/2006/relationships/slide" Target="slides/slide4.xml"/><Relationship Id="rId18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7" Type="http://schemas.openxmlformats.org/officeDocument/2006/relationships/slide" Target="slides/slide3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1.xml"/><Relationship Id="rId1" Type="http://schemas.openxmlformats.org/officeDocument/2006/relationships/commentAuthors" Target="commentAuthors.xml"/><Relationship Id="rId11" Type="http://schemas.openxmlformats.org/officeDocument/2006/relationships/viewProps" Target="viewProps.xml"/><Relationship Id="rId6" Type="http://schemas.openxmlformats.org/officeDocument/2006/relationships/slide" Target="slides/slide2.xml"/><Relationship Id="rId15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14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rch, Karla F." userId="ba72b0af-acc1-4d75-a440-12056e43d638" providerId="ADAL" clId="{FAFD5F1F-6334-4CDA-993E-0D544E8CB84A}"/>
    <pc:docChg chg="custSel modSld modMainMaster">
      <pc:chgData name="Church, Karla F." userId="ba72b0af-acc1-4d75-a440-12056e43d638" providerId="ADAL" clId="{FAFD5F1F-6334-4CDA-993E-0D544E8CB84A}" dt="2023-04-06T12:45:16.325" v="51" actId="20577"/>
      <pc:docMkLst>
        <pc:docMk/>
      </pc:docMkLst>
      <pc:sldChg chg="addSp modSp mod">
        <pc:chgData name="Church, Karla F." userId="ba72b0af-acc1-4d75-a440-12056e43d638" providerId="ADAL" clId="{FAFD5F1F-6334-4CDA-993E-0D544E8CB84A}" dt="2023-04-06T12:44:57.430" v="42" actId="20577"/>
        <pc:sldMkLst>
          <pc:docMk/>
          <pc:sldMk cId="608435652" sldId="1441"/>
        </pc:sldMkLst>
        <pc:spChg chg="add mod">
          <ac:chgData name="Church, Karla F." userId="ba72b0af-acc1-4d75-a440-12056e43d638" providerId="ADAL" clId="{FAFD5F1F-6334-4CDA-993E-0D544E8CB84A}" dt="2023-04-06T12:44:57.430" v="42" actId="20577"/>
          <ac:spMkLst>
            <pc:docMk/>
            <pc:sldMk cId="608435652" sldId="1441"/>
            <ac:spMk id="3" creationId="{8F399E7E-F90A-B1EB-B266-D7229FF92C53}"/>
          </ac:spMkLst>
        </pc:spChg>
      </pc:sldChg>
      <pc:sldChg chg="addSp modSp mod">
        <pc:chgData name="Church, Karla F." userId="ba72b0af-acc1-4d75-a440-12056e43d638" providerId="ADAL" clId="{FAFD5F1F-6334-4CDA-993E-0D544E8CB84A}" dt="2023-04-06T12:45:08.874" v="48" actId="20577"/>
        <pc:sldMkLst>
          <pc:docMk/>
          <pc:sldMk cId="18328985" sldId="1608"/>
        </pc:sldMkLst>
        <pc:spChg chg="add mod">
          <ac:chgData name="Church, Karla F." userId="ba72b0af-acc1-4d75-a440-12056e43d638" providerId="ADAL" clId="{FAFD5F1F-6334-4CDA-993E-0D544E8CB84A}" dt="2023-04-06T12:45:08.874" v="48" actId="20577"/>
          <ac:spMkLst>
            <pc:docMk/>
            <pc:sldMk cId="18328985" sldId="1608"/>
            <ac:spMk id="4" creationId="{5821BC93-5F31-54F2-2FBE-A4DA5DAA0ABB}"/>
          </ac:spMkLst>
        </pc:spChg>
      </pc:sldChg>
      <pc:sldChg chg="addSp modSp mod">
        <pc:chgData name="Church, Karla F." userId="ba72b0af-acc1-4d75-a440-12056e43d638" providerId="ADAL" clId="{FAFD5F1F-6334-4CDA-993E-0D544E8CB84A}" dt="2023-04-06T12:45:02.341" v="45" actId="20577"/>
        <pc:sldMkLst>
          <pc:docMk/>
          <pc:sldMk cId="2892033681" sldId="1610"/>
        </pc:sldMkLst>
        <pc:spChg chg="add mod">
          <ac:chgData name="Church, Karla F." userId="ba72b0af-acc1-4d75-a440-12056e43d638" providerId="ADAL" clId="{FAFD5F1F-6334-4CDA-993E-0D544E8CB84A}" dt="2023-04-06T12:45:02.341" v="45" actId="20577"/>
          <ac:spMkLst>
            <pc:docMk/>
            <pc:sldMk cId="2892033681" sldId="1610"/>
            <ac:spMk id="4" creationId="{EB8A0257-4B63-1EAF-5E1B-FF03B6B08591}"/>
          </ac:spMkLst>
        </pc:spChg>
      </pc:sldChg>
      <pc:sldChg chg="addSp modSp mod">
        <pc:chgData name="Church, Karla F." userId="ba72b0af-acc1-4d75-a440-12056e43d638" providerId="ADAL" clId="{FAFD5F1F-6334-4CDA-993E-0D544E8CB84A}" dt="2023-04-06T12:45:16.325" v="51" actId="20577"/>
        <pc:sldMkLst>
          <pc:docMk/>
          <pc:sldMk cId="2635827276" sldId="1611"/>
        </pc:sldMkLst>
        <pc:spChg chg="add mod">
          <ac:chgData name="Church, Karla F." userId="ba72b0af-acc1-4d75-a440-12056e43d638" providerId="ADAL" clId="{FAFD5F1F-6334-4CDA-993E-0D544E8CB84A}" dt="2023-04-06T12:45:16.325" v="51" actId="20577"/>
          <ac:spMkLst>
            <pc:docMk/>
            <pc:sldMk cId="2635827276" sldId="1611"/>
            <ac:spMk id="4" creationId="{26E6CB27-2414-4985-CCD8-5C10EAC65FD9}"/>
          </ac:spMkLst>
        </pc:spChg>
      </pc:sldChg>
      <pc:sldMasterChg chg="modSldLayout">
        <pc:chgData name="Church, Karla F." userId="ba72b0af-acc1-4d75-a440-12056e43d638" providerId="ADAL" clId="{FAFD5F1F-6334-4CDA-993E-0D544E8CB84A}" dt="2023-04-05T20:22:48.575" v="4"/>
        <pc:sldMasterMkLst>
          <pc:docMk/>
          <pc:sldMasterMk cId="0" sldId="2147483693"/>
        </pc:sldMasterMkLst>
        <pc:sldLayoutChg chg="modSp mod">
          <pc:chgData name="Church, Karla F." userId="ba72b0af-acc1-4d75-a440-12056e43d638" providerId="ADAL" clId="{FAFD5F1F-6334-4CDA-993E-0D544E8CB84A}" dt="2023-04-05T20:20:20.418" v="0" actId="20577"/>
          <pc:sldLayoutMkLst>
            <pc:docMk/>
            <pc:sldMasterMk cId="0" sldId="2147483693"/>
            <pc:sldLayoutMk cId="4281737767" sldId="2147483710"/>
          </pc:sldLayoutMkLst>
          <pc:spChg chg="mod">
            <ac:chgData name="Church, Karla F." userId="ba72b0af-acc1-4d75-a440-12056e43d638" providerId="ADAL" clId="{FAFD5F1F-6334-4CDA-993E-0D544E8CB84A}" dt="2023-04-05T20:20:20.418" v="0" actId="20577"/>
            <ac:spMkLst>
              <pc:docMk/>
              <pc:sldMasterMk cId="0" sldId="2147483693"/>
              <pc:sldLayoutMk cId="4281737767" sldId="2147483710"/>
              <ac:spMk id="7" creationId="{00000000-0000-0000-0000-000000000000}"/>
            </ac:spMkLst>
          </pc:spChg>
        </pc:sldLayoutChg>
        <pc:sldLayoutChg chg="modSp">
          <pc:chgData name="Church, Karla F." userId="ba72b0af-acc1-4d75-a440-12056e43d638" providerId="ADAL" clId="{FAFD5F1F-6334-4CDA-993E-0D544E8CB84A}" dt="2023-04-05T20:22:48.575" v="4"/>
          <pc:sldLayoutMkLst>
            <pc:docMk/>
            <pc:sldMasterMk cId="0" sldId="2147483693"/>
            <pc:sldLayoutMk cId="888104114" sldId="2147483730"/>
          </pc:sldLayoutMkLst>
          <pc:spChg chg="mod">
            <ac:chgData name="Church, Karla F." userId="ba72b0af-acc1-4d75-a440-12056e43d638" providerId="ADAL" clId="{FAFD5F1F-6334-4CDA-993E-0D544E8CB84A}" dt="2023-04-05T20:22:48.575" v="4"/>
            <ac:spMkLst>
              <pc:docMk/>
              <pc:sldMasterMk cId="0" sldId="2147483693"/>
              <pc:sldLayoutMk cId="888104114" sldId="2147483730"/>
              <ac:spMk id="6" creationId="{00000000-0000-0000-0000-000000000000}"/>
            </ac:spMkLst>
          </pc:spChg>
        </pc:sldLayoutChg>
        <pc:sldLayoutChg chg="delSp mod">
          <pc:chgData name="Church, Karla F." userId="ba72b0af-acc1-4d75-a440-12056e43d638" providerId="ADAL" clId="{FAFD5F1F-6334-4CDA-993E-0D544E8CB84A}" dt="2023-04-05T20:20:57.476" v="1" actId="478"/>
          <pc:sldLayoutMkLst>
            <pc:docMk/>
            <pc:sldMasterMk cId="0" sldId="2147483693"/>
            <pc:sldLayoutMk cId="3780457832" sldId="2147483857"/>
          </pc:sldLayoutMkLst>
          <pc:spChg chg="del">
            <ac:chgData name="Church, Karla F." userId="ba72b0af-acc1-4d75-a440-12056e43d638" providerId="ADAL" clId="{FAFD5F1F-6334-4CDA-993E-0D544E8CB84A}" dt="2023-04-05T20:20:57.476" v="1" actId="478"/>
            <ac:spMkLst>
              <pc:docMk/>
              <pc:sldMasterMk cId="0" sldId="2147483693"/>
              <pc:sldLayoutMk cId="3780457832" sldId="2147483857"/>
              <ac:spMk id="5" creationId="{9BE1254A-58FD-A53E-F094-B8F73C6DB9CE}"/>
            </ac:spMkLst>
          </pc:spChg>
        </pc:sldLayoutChg>
        <pc:sldLayoutChg chg="delSp mod">
          <pc:chgData name="Church, Karla F." userId="ba72b0af-acc1-4d75-a440-12056e43d638" providerId="ADAL" clId="{FAFD5F1F-6334-4CDA-993E-0D544E8CB84A}" dt="2023-04-05T20:21:19.368" v="2" actId="478"/>
          <pc:sldLayoutMkLst>
            <pc:docMk/>
            <pc:sldMasterMk cId="0" sldId="2147483693"/>
            <pc:sldLayoutMk cId="1875751897" sldId="2147483859"/>
          </pc:sldLayoutMkLst>
          <pc:spChg chg="del">
            <ac:chgData name="Church, Karla F." userId="ba72b0af-acc1-4d75-a440-12056e43d638" providerId="ADAL" clId="{FAFD5F1F-6334-4CDA-993E-0D544E8CB84A}" dt="2023-04-05T20:21:19.368" v="2" actId="478"/>
            <ac:spMkLst>
              <pc:docMk/>
              <pc:sldMasterMk cId="0" sldId="2147483693"/>
              <pc:sldLayoutMk cId="1875751897" sldId="2147483859"/>
              <ac:spMk id="4" creationId="{453A037E-29D2-C7F4-42E0-E96C46814B3E}"/>
            </ac:spMkLst>
          </pc:spChg>
        </pc:sldLayoutChg>
      </pc:sldMasterChg>
    </pc:docChg>
  </pc:docChgLst>
</pc:chgInfo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CB21EB82-67C5-4A7C-9B81-31815781195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0997D890-060B-4DBA-8119-7BCAE48F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54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wrap="square" lIns="91411" tIns="91411" rIns="91411" bIns="91411" anchor="t" anchorCtr="0"/>
          <a:lstStyle>
            <a:lvl1pPr marL="0" marR="0" lvl="0" indent="0" algn="l" rtl="0">
              <a:spcBef>
                <a:spcPct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33" marR="0" lvl="1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66" marR="0" lvl="2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399" marR="0" lvl="3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32" marR="0" lvl="4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665" marR="0" lvl="5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798" marR="0" lvl="6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931" marR="0" lvl="7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064" marR="0" lvl="8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938" y="1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wrap="square" lIns="91411" tIns="91411" rIns="91411" bIns="91411" anchor="t" anchorCtr="0"/>
          <a:lstStyle>
            <a:lvl1pPr marL="0" marR="0" lvl="0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33" marR="0" lvl="1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66" marR="0" lvl="2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399" marR="0" lvl="3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32" marR="0" lvl="4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665" marR="0" lvl="5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798" marR="0" lvl="6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931" marR="0" lvl="7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064" marR="0" lvl="8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wrap="square" lIns="91411" tIns="91411" rIns="91411" bIns="91411" anchor="t" anchorCtr="0"/>
          <a:lstStyle>
            <a:lvl1pPr marL="0" marR="0" lvl="0" indent="0" algn="l" rtl="0">
              <a:spcBef>
                <a:spcPct val="0"/>
              </a:spcBef>
              <a:buChar char="●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ct val="0"/>
              </a:spcBef>
              <a:buChar char="○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ct val="0"/>
              </a:spcBef>
              <a:buChar char="■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ct val="0"/>
              </a:spcBef>
              <a:buChar char="●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ct val="0"/>
              </a:spcBef>
              <a:buChar char="○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ct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ct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ct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ct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29968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wrap="square" lIns="91411" tIns="91411" rIns="91411" bIns="91411" anchor="b" anchorCtr="0"/>
          <a:lstStyle>
            <a:lvl1pPr marL="0" marR="0" lvl="0" indent="0" algn="l" rtl="0">
              <a:spcBef>
                <a:spcPct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33" marR="0" lvl="1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66" marR="0" lvl="2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399" marR="0" lvl="3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32" marR="0" lvl="4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665" marR="0" lvl="5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798" marR="0" lvl="6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931" marR="0" lvl="7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064" marR="0" lvl="8" indent="0" algn="l" rtl="0">
              <a:spcBef>
                <a:spcPct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wrap="square" lIns="93161" tIns="46568" rIns="93161" bIns="46568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01254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23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4042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24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04472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>
  <p:cSld name="Content with Caption">
    <p:spTree>
      <p:nvGrpSpPr>
        <p:cNvPr id="1" name="Shape 93"/>
        <p:cNvGrpSpPr/>
        <p:nvPr/>
      </p:nvGrpSpPr>
      <p:grpSpPr>
        <a:xfrm>
          <a:off x="0" y="0"/>
          <a:ext cx="0" cy="0"/>
        </a:xfrm>
      </p:grpSpPr>
      <p:sp>
        <p:nvSpPr>
          <p:cNvPr id="94" name="Shape 94"/>
          <p:cNvSpPr/>
          <p:nvPr/>
        </p:nvSpPr>
        <p:spPr>
          <a:xfrm>
            <a:off x="0" y="6093092"/>
            <a:ext cx="12192000" cy="768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ct val="0"/>
              </a:spcBef>
              <a:buClr>
                <a:schemeClr val="dk2"/>
              </a:buClr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ct val="0"/>
              </a:spcBef>
              <a:buNone/>
              <a:defRPr sz="1800"/>
            </a:lvl2pPr>
            <a:lvl3pPr lvl="2" indent="0">
              <a:spcBef>
                <a:spcPct val="0"/>
              </a:spcBef>
              <a:buNone/>
              <a:defRPr sz="1800"/>
            </a:lvl3pPr>
            <a:lvl4pPr lvl="3" indent="0">
              <a:spcBef>
                <a:spcPct val="0"/>
              </a:spcBef>
              <a:buNone/>
              <a:defRPr sz="1800"/>
            </a:lvl4pPr>
            <a:lvl5pPr lvl="4" indent="0">
              <a:spcBef>
                <a:spcPct val="0"/>
              </a:spcBef>
              <a:buNone/>
              <a:defRPr sz="1800"/>
            </a:lvl5pPr>
            <a:lvl6pPr lvl="5" indent="0">
              <a:spcBef>
                <a:spcPct val="0"/>
              </a:spcBef>
              <a:buNone/>
              <a:defRPr sz="1800"/>
            </a:lvl6pPr>
            <a:lvl7pPr lvl="6" indent="0">
              <a:spcBef>
                <a:spcPct val="0"/>
              </a:spcBef>
              <a:buNone/>
              <a:defRPr sz="1800"/>
            </a:lvl7pPr>
            <a:lvl8pPr lvl="7" indent="0">
              <a:spcBef>
                <a:spcPct val="0"/>
              </a:spcBef>
              <a:buNone/>
              <a:defRPr sz="1800"/>
            </a:lvl8pPr>
            <a:lvl9pPr lvl="8" indent="0">
              <a:spcBef>
                <a:spcPct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Tx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1" name="Shape 10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72268" y="6248540"/>
            <a:ext cx="3425853" cy="456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9337-1D3F-4A42-B22F-713282926401}" type="datetime1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0" y="6101970"/>
            <a:ext cx="12192001" cy="768096"/>
          </a:xfrm>
          <a:prstGeom prst="rect">
            <a:avLst/>
          </a:prstGeom>
          <a:solidFill>
            <a:srgbClr val="2D3D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B9E6B3-8BEE-920E-23CE-1D5135A5BA1B}"/>
              </a:ext>
            </a:extLst>
          </p:cNvPr>
          <p:cNvSpPr txBox="1"/>
          <p:nvPr userDrawn="1"/>
        </p:nvSpPr>
        <p:spPr>
          <a:xfrm>
            <a:off x="9700953" y="6202461"/>
            <a:ext cx="1404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</p:spTree>
    <p:extLst>
      <p:ext uri="{BB962C8B-B14F-4D97-AF65-F5344CB8AC3E}">
        <p14:creationId xmlns:p14="http://schemas.microsoft.com/office/powerpoint/2010/main" val="18757518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>
  <p:cSld name="Picture with Caption">
    <p:spTree>
      <p:nvGrpSpPr>
        <p:cNvPr id="1" name="Shape 102"/>
        <p:cNvGrpSpPr/>
        <p:nvPr/>
      </p:nvGrpSpPr>
      <p:grpSpPr>
        <a:xfrm>
          <a:off x="0" y="0"/>
          <a:ext cx="0" cy="0"/>
        </a:xfrm>
      </p:grpSpPr>
      <p:sp>
        <p:nvSpPr>
          <p:cNvPr id="103" name="Shape 103"/>
          <p:cNvSpPr/>
          <p:nvPr/>
        </p:nvSpPr>
        <p:spPr>
          <a:xfrm>
            <a:off x="0" y="6093092"/>
            <a:ext cx="12192000" cy="768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ct val="0"/>
              </a:spcBef>
              <a:buClr>
                <a:schemeClr val="dk2"/>
              </a:buClr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ct val="0"/>
              </a:spcBef>
              <a:buNone/>
              <a:defRPr sz="1800"/>
            </a:lvl2pPr>
            <a:lvl3pPr lvl="2" indent="0">
              <a:spcBef>
                <a:spcPct val="0"/>
              </a:spcBef>
              <a:buNone/>
              <a:defRPr sz="1800"/>
            </a:lvl3pPr>
            <a:lvl4pPr lvl="3" indent="0">
              <a:spcBef>
                <a:spcPct val="0"/>
              </a:spcBef>
              <a:buNone/>
              <a:defRPr sz="1800"/>
            </a:lvl4pPr>
            <a:lvl5pPr lvl="4" indent="0">
              <a:spcBef>
                <a:spcPct val="0"/>
              </a:spcBef>
              <a:buNone/>
              <a:defRPr sz="1800"/>
            </a:lvl5pPr>
            <a:lvl6pPr lvl="5" indent="0">
              <a:spcBef>
                <a:spcPct val="0"/>
              </a:spcBef>
              <a:buNone/>
              <a:defRPr sz="1800"/>
            </a:lvl6pPr>
            <a:lvl7pPr lvl="6" indent="0">
              <a:spcBef>
                <a:spcPct val="0"/>
              </a:spcBef>
              <a:buNone/>
              <a:defRPr sz="1800"/>
            </a:lvl7pPr>
            <a:lvl8pPr lvl="7" indent="0">
              <a:spcBef>
                <a:spcPct val="0"/>
              </a:spcBef>
              <a:buNone/>
              <a:defRPr sz="1800"/>
            </a:lvl8pPr>
            <a:lvl9pPr lvl="8" indent="0">
              <a:spcBef>
                <a:spcPct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0" name="Shape 110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72268" y="6248540"/>
            <a:ext cx="3425853" cy="456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ACC09-6386-4DB5-A67C-A7A1D272BE68}" type="datetime1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>
  <p:cSld name="Title and Vertical Text">
    <p:spTree>
      <p:nvGrpSpPr>
        <p:cNvPr id="1" name="Shape 111"/>
        <p:cNvGrpSpPr/>
        <p:nvPr/>
      </p:nvGrpSpPr>
      <p:grpSpPr>
        <a:xfrm>
          <a:off x="0" y="0"/>
          <a:ext cx="0" cy="0"/>
        </a:xfrm>
      </p:grpSpPr>
      <p:sp>
        <p:nvSpPr>
          <p:cNvPr id="112" name="Shape 112"/>
          <p:cNvSpPr/>
          <p:nvPr/>
        </p:nvSpPr>
        <p:spPr>
          <a:xfrm>
            <a:off x="0" y="6093092"/>
            <a:ext cx="12192000" cy="768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ct val="0"/>
              </a:spcBef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ct val="0"/>
              </a:spcBef>
              <a:buNone/>
              <a:defRPr sz="1800"/>
            </a:lvl2pPr>
            <a:lvl3pPr lvl="2" indent="0">
              <a:spcBef>
                <a:spcPct val="0"/>
              </a:spcBef>
              <a:buNone/>
              <a:defRPr sz="1800"/>
            </a:lvl3pPr>
            <a:lvl4pPr lvl="3" indent="0">
              <a:spcBef>
                <a:spcPct val="0"/>
              </a:spcBef>
              <a:buNone/>
              <a:defRPr sz="1800"/>
            </a:lvl4pPr>
            <a:lvl5pPr lvl="4" indent="0">
              <a:spcBef>
                <a:spcPct val="0"/>
              </a:spcBef>
              <a:buNone/>
              <a:defRPr sz="1800"/>
            </a:lvl5pPr>
            <a:lvl6pPr lvl="5" indent="0">
              <a:spcBef>
                <a:spcPct val="0"/>
              </a:spcBef>
              <a:buNone/>
              <a:defRPr sz="1800"/>
            </a:lvl6pPr>
            <a:lvl7pPr lvl="6" indent="0">
              <a:spcBef>
                <a:spcPct val="0"/>
              </a:spcBef>
              <a:buNone/>
              <a:defRPr sz="1800"/>
            </a:lvl7pPr>
            <a:lvl8pPr lvl="7" indent="0">
              <a:spcBef>
                <a:spcPct val="0"/>
              </a:spcBef>
              <a:buNone/>
              <a:defRPr sz="1800"/>
            </a:lvl8pPr>
            <a:lvl9pPr lvl="8" indent="0">
              <a:spcBef>
                <a:spcPct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038749" y="-1374924"/>
            <a:ext cx="4114502" cy="10515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Tx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8" name="Shape 118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72268" y="6248540"/>
            <a:ext cx="3425853" cy="456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794-5600-40F6-827E-0EAB3C94899F}" type="datetime1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>
  <p:cSld name="Vertical Title and Text">
    <p:spTree>
      <p:nvGrpSpPr>
        <p:cNvPr id="1" name="Shape 119"/>
        <p:cNvGrpSpPr/>
        <p:nvPr/>
      </p:nvGrpSpPr>
      <p:grpSpPr>
        <a:xfrm>
          <a:off x="0" y="0"/>
          <a: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ct val="0"/>
              </a:spcBef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ct val="0"/>
              </a:spcBef>
              <a:buNone/>
              <a:defRPr sz="1800"/>
            </a:lvl2pPr>
            <a:lvl3pPr lvl="2" indent="0">
              <a:spcBef>
                <a:spcPct val="0"/>
              </a:spcBef>
              <a:buNone/>
              <a:defRPr sz="1800"/>
            </a:lvl3pPr>
            <a:lvl4pPr lvl="3" indent="0">
              <a:spcBef>
                <a:spcPct val="0"/>
              </a:spcBef>
              <a:buNone/>
              <a:defRPr sz="1800"/>
            </a:lvl4pPr>
            <a:lvl5pPr lvl="4" indent="0">
              <a:spcBef>
                <a:spcPct val="0"/>
              </a:spcBef>
              <a:buNone/>
              <a:defRPr sz="1800"/>
            </a:lvl5pPr>
            <a:lvl6pPr lvl="5" indent="0">
              <a:spcBef>
                <a:spcPct val="0"/>
              </a:spcBef>
              <a:buNone/>
              <a:defRPr sz="1800"/>
            </a:lvl6pPr>
            <a:lvl7pPr lvl="6" indent="0">
              <a:spcBef>
                <a:spcPct val="0"/>
              </a:spcBef>
              <a:buNone/>
              <a:defRPr sz="1800"/>
            </a:lvl7pPr>
            <a:lvl8pPr lvl="7" indent="0">
              <a:spcBef>
                <a:spcPct val="0"/>
              </a:spcBef>
              <a:buNone/>
              <a:defRPr sz="1800"/>
            </a:lvl8pPr>
            <a:lvl9pPr lvl="8" indent="0">
              <a:spcBef>
                <a:spcPct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Tx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/>
          <p:nvPr/>
        </p:nvSpPr>
        <p:spPr>
          <a:xfrm rot="5400000">
            <a:off x="-3159012" y="3045302"/>
            <a:ext cx="7086122" cy="768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Shape 123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 rot="5400000">
            <a:off x="-890242" y="1578450"/>
            <a:ext cx="2737731" cy="3655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09AE-74A9-4D39-A55D-11C3402AD310}" type="datetime1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Feature Program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068748" y="-18288"/>
            <a:ext cx="0" cy="61264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956304" y="0"/>
            <a:ext cx="0" cy="6089904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 userDrawn="1">
            <p:ph idx="1"/>
          </p:nvPr>
        </p:nvSpPr>
        <p:spPr>
          <a:xfrm>
            <a:off x="3195919" y="365125"/>
            <a:ext cx="8677834" cy="5429620"/>
          </a:xfrm>
        </p:spPr>
        <p:txBody>
          <a:bodyPr lIns="274320" tIns="274320" rIns="274320" bIns="274320" anchor="ctr"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76447" y="365125"/>
            <a:ext cx="2552687" cy="5429619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2B87-9C63-4E25-ABDB-33743B2C2EF0}" type="datetime1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6612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83B3-AF9C-4311-976D-0EC8A075DF06}" type="datetime1">
              <a:rPr lang="en-US" smtClean="0"/>
              <a:t>4/6/2023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3776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Feature Program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068748" y="-18288"/>
            <a:ext cx="0" cy="61264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956304" y="0"/>
            <a:ext cx="0" cy="6089904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 userDrawn="1">
            <p:ph idx="1"/>
          </p:nvPr>
        </p:nvSpPr>
        <p:spPr>
          <a:xfrm>
            <a:off x="3195919" y="365125"/>
            <a:ext cx="8677834" cy="5429620"/>
          </a:xfrm>
        </p:spPr>
        <p:txBody>
          <a:bodyPr lIns="274320" tIns="274320" rIns="274320" bIns="274320" anchor="ctr"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76447" y="365125"/>
            <a:ext cx="2552687" cy="5429619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BA33-190E-4B22-A922-ED1FDFC4458C}" type="datetime1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fld id="{A5D82A69-ED7D-45CA-A50F-2AD088CBB0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0411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Closing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D6-7C2E-4BE5-9C28-6420F871AF6A}" type="datetime1">
              <a:rPr lang="en-US" smtClean="0"/>
              <a:t>4/6/2023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OPEN-FIN-1-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3398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</a:xfrm>
      </p:grpSpPr>
      <p:pic>
        <p:nvPicPr>
          <p:cNvPr id="17" name="Shape 17"/>
          <p:cNvPicPr preferRelativeResize="0"/>
          <p:nvPr userDrawn="1"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13447"/>
            <a:ext cx="12192000" cy="684455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ct val="0"/>
              </a:spcBef>
              <a:buClr>
                <a:schemeClr val="dk2"/>
              </a:buClr>
              <a:buFont typeface="Arial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ct val="0"/>
              </a:spcBef>
              <a:buNone/>
              <a:defRPr sz="1800"/>
            </a:lvl2pPr>
            <a:lvl3pPr lvl="2" indent="0">
              <a:spcBef>
                <a:spcPct val="0"/>
              </a:spcBef>
              <a:buNone/>
              <a:defRPr sz="1800"/>
            </a:lvl3pPr>
            <a:lvl4pPr lvl="3" indent="0">
              <a:spcBef>
                <a:spcPct val="0"/>
              </a:spcBef>
              <a:buNone/>
              <a:defRPr sz="1800"/>
            </a:lvl4pPr>
            <a:lvl5pPr lvl="4" indent="0">
              <a:spcBef>
                <a:spcPct val="0"/>
              </a:spcBef>
              <a:buNone/>
              <a:defRPr sz="1800"/>
            </a:lvl5pPr>
            <a:lvl6pPr lvl="5" indent="0">
              <a:spcBef>
                <a:spcPct val="0"/>
              </a:spcBef>
              <a:buNone/>
              <a:defRPr sz="1800"/>
            </a:lvl6pPr>
            <a:lvl7pPr lvl="6" indent="0">
              <a:spcBef>
                <a:spcPct val="0"/>
              </a:spcBef>
              <a:buNone/>
              <a:defRPr sz="1800"/>
            </a:lvl7pPr>
            <a:lvl8pPr lvl="7" indent="0">
              <a:spcBef>
                <a:spcPct val="0"/>
              </a:spcBef>
              <a:buNone/>
              <a:defRPr sz="1800"/>
            </a:lvl8pPr>
            <a:lvl9pPr lvl="8" indent="0">
              <a:spcBef>
                <a:spcPct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Courier New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267-413A-471F-84D7-17D042DDE6DE}" type="datetime1">
              <a:rPr lang="en-US" smtClean="0"/>
              <a:t>4/6/2023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6B100-6F64-3500-8382-9D639A2D9895}"/>
              </a:ext>
            </a:extLst>
          </p:cNvPr>
          <p:cNvSpPr txBox="1"/>
          <p:nvPr userDrawn="1"/>
        </p:nvSpPr>
        <p:spPr>
          <a:xfrm>
            <a:off x="9700953" y="6202461"/>
            <a:ext cx="1404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</p:spTree>
    <p:extLst>
      <p:ext uri="{BB962C8B-B14F-4D97-AF65-F5344CB8AC3E}">
        <p14:creationId xmlns:p14="http://schemas.microsoft.com/office/powerpoint/2010/main" val="378045783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tags" Target="../tags/tag1.xml" /><Relationship Id="rId12" Type="http://schemas.openxmlformats.org/officeDocument/2006/relationships/oleObject" Target="../embeddings/oleObject1.bin" TargetMode="Internal" /><Relationship Id="rId13" Type="http://schemas.openxmlformats.org/officeDocument/2006/relationships/image" Target="../media/image5.emf" /><Relationship Id="rId14" Type="http://schemas.openxmlformats.org/officeDocument/2006/relationships/image" Target="../media/image6.emf" /><Relationship Id="rId15" Type="http://schemas.openxmlformats.org/officeDocument/2006/relationships/vmlDrawing" Target="../drawings/vmlDrawing1.vml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61656780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think-cell Slide" r:id="rId12" imgW="395" imgH="394" progId="TCLayout.ActiveDocument.1">
                  <p:embed/>
                </p:oleObj>
              </mc:Choice>
              <mc:Fallback>
                <p:oleObj name="think-cell Slide" r:id="rId12" imgW="395" imgH="394" progId="TCLayout.ActiveDocument.1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Shape 10"/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1588" y="1588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ct val="0"/>
              </a:spcBef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ct val="0"/>
              </a:spcBef>
              <a:buNone/>
              <a:defRPr sz="1800"/>
            </a:lvl2pPr>
            <a:lvl3pPr lvl="2" indent="0">
              <a:spcBef>
                <a:spcPct val="0"/>
              </a:spcBef>
              <a:buNone/>
              <a:defRPr sz="1800"/>
            </a:lvl3pPr>
            <a:lvl4pPr lvl="3" indent="0">
              <a:spcBef>
                <a:spcPct val="0"/>
              </a:spcBef>
              <a:buNone/>
              <a:defRPr sz="1800"/>
            </a:lvl4pPr>
            <a:lvl5pPr lvl="4" indent="0">
              <a:spcBef>
                <a:spcPct val="0"/>
              </a:spcBef>
              <a:buNone/>
              <a:defRPr sz="1800"/>
            </a:lvl5pPr>
            <a:lvl6pPr lvl="5" indent="0">
              <a:spcBef>
                <a:spcPct val="0"/>
              </a:spcBef>
              <a:buNone/>
              <a:defRPr sz="1800"/>
            </a:lvl6pPr>
            <a:lvl7pPr lvl="6" indent="0">
              <a:spcBef>
                <a:spcPct val="0"/>
              </a:spcBef>
              <a:buNone/>
              <a:defRPr sz="1800"/>
            </a:lvl7pPr>
            <a:lvl8pPr lvl="7" indent="0">
              <a:spcBef>
                <a:spcPct val="0"/>
              </a:spcBef>
              <a:buNone/>
              <a:defRPr sz="1800"/>
            </a:lvl8pPr>
            <a:lvl9pPr lvl="8" indent="0">
              <a:spcBef>
                <a:spcPct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45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Tx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Tx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Tx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3BF19-0299-4FB6-B741-627624C9D60A}" type="datetime1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OPEN-FIN-1-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ED4-459E-4D62-B83A-B0B69212F8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99" r:id="rId5"/>
    <p:sldLayoutId id="2147483710" r:id="rId6"/>
    <p:sldLayoutId id="2147483730" r:id="rId7"/>
    <p:sldLayoutId id="2147483741" r:id="rId8"/>
    <p:sldLayoutId id="2147483857" r:id="rId9"/>
    <p:sldLayoutId id="2147483859" r:id="rId10"/>
  </p:sldLayoutIdLst>
  <p:transition/>
  <p:timing/>
  <p:hf hdr="0" dt="0"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notesSlide" Target="../notesSlides/notesSlide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notesSlide" Target="../notesSlides/notesSlide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B5D0C-D683-4779-A1FC-8D908C35A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9626"/>
            <a:ext cx="9144000" cy="3435498"/>
          </a:xfrm>
        </p:spPr>
        <p:txBody>
          <a:bodyPr/>
          <a:lstStyle/>
          <a:p>
            <a:r>
              <a:rPr lang="en-US"/>
              <a:t>Optional Terminated Vested Buyout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99E7E-F90A-B1EB-B266-D7229FF92C53}"/>
              </a:ext>
            </a:extLst>
          </p:cNvPr>
          <p:cNvSpPr txBox="1"/>
          <p:nvPr/>
        </p:nvSpPr>
        <p:spPr>
          <a:xfrm>
            <a:off x="5465135" y="6485860"/>
            <a:ext cx="1669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OPEN-FIN-1-21</a:t>
            </a:r>
          </a:p>
        </p:txBody>
      </p:sp>
    </p:spTree>
    <p:extLst>
      <p:ext uri="{BB962C8B-B14F-4D97-AF65-F5344CB8AC3E}">
        <p14:creationId xmlns:p14="http://schemas.microsoft.com/office/powerpoint/2010/main" val="608435652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92A0B-4497-5E37-441D-C40FDB1E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86"/>
            <a:ext cx="10515600" cy="1325563"/>
          </a:xfrm>
        </p:spPr>
        <p:txBody>
          <a:bodyPr/>
          <a:lstStyle/>
          <a:p>
            <a:r>
              <a:rPr lang="en-US" sz="4000"/>
              <a:t>Optional Terminated Vested Buyout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E9F25-1C79-5C54-E07C-7F20805E1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749"/>
            <a:ext cx="10515600" cy="4114502"/>
          </a:xfrm>
        </p:spPr>
        <p:txBody>
          <a:bodyPr/>
          <a:lstStyle/>
          <a:p>
            <a:r>
              <a:rPr lang="en-US"/>
              <a:t>Program </a:t>
            </a:r>
            <a:r>
              <a:rPr lang="en-US" b="1" u="sng"/>
              <a:t>does not impact current employees or retirees</a:t>
            </a:r>
            <a:endParaRPr lang="en-US"/>
          </a:p>
          <a:p>
            <a:r>
              <a:rPr lang="en-US"/>
              <a:t>Optional, one-time enhanced payment for former employees who have not drawn benefit</a:t>
            </a:r>
          </a:p>
          <a:p>
            <a:r>
              <a:rPr lang="en-US"/>
              <a:t>Eligible members who elect the lump sum gain control of their own investment decisions.  For many who receive the offer, the University’s benefit is not a significant part of their retirement.</a:t>
            </a:r>
          </a:p>
          <a:p>
            <a:r>
              <a:rPr lang="en-US"/>
              <a:t>Optional program is common for defined benefit plans and will marginally reduce the plan liability.  </a:t>
            </a:r>
          </a:p>
          <a:p>
            <a:r>
              <a:rPr lang="en-US"/>
              <a:t>University also benefits from having fewer members to track over time.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8A0257-4B63-1EAF-5E1B-FF03B6B08591}"/>
              </a:ext>
            </a:extLst>
          </p:cNvPr>
          <p:cNvSpPr txBox="1"/>
          <p:nvPr/>
        </p:nvSpPr>
        <p:spPr>
          <a:xfrm>
            <a:off x="5465135" y="6485860"/>
            <a:ext cx="1669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OPEN-FIN-1-22</a:t>
            </a:r>
          </a:p>
        </p:txBody>
      </p:sp>
    </p:spTree>
    <p:extLst>
      <p:ext uri="{BB962C8B-B14F-4D97-AF65-F5344CB8AC3E}">
        <p14:creationId xmlns:p14="http://schemas.microsoft.com/office/powerpoint/2010/main" val="289203368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36C7-841A-690F-A3B6-BB43BF0E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023A5-CA8A-869F-E377-F7BBE3D21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523451"/>
          </a:xfrm>
        </p:spPr>
        <p:txBody>
          <a:bodyPr/>
          <a:lstStyle/>
          <a:p>
            <a:r>
              <a:rPr lang="en-US"/>
              <a:t>4/20/23: Board Approval of Plan Amendment</a:t>
            </a:r>
          </a:p>
          <a:p>
            <a:r>
              <a:rPr lang="en-US"/>
              <a:t>May 2023: Eligible Participants notified of window opening in fall</a:t>
            </a:r>
          </a:p>
          <a:p>
            <a:r>
              <a:rPr lang="en-US"/>
              <a:t>May-Sept 2023: Data cleanup work completed by UM</a:t>
            </a:r>
          </a:p>
          <a:p>
            <a:r>
              <a:rPr lang="en-US"/>
              <a:t>Sept 2023: Eligible participants notified with personalized statement</a:t>
            </a:r>
          </a:p>
          <a:p>
            <a:r>
              <a:rPr lang="en-US"/>
              <a:t>Oct 2023: Formal letters mailed, window opens</a:t>
            </a:r>
          </a:p>
          <a:p>
            <a:r>
              <a:rPr lang="en-US"/>
              <a:t>Dec 2023: Window closes</a:t>
            </a:r>
          </a:p>
          <a:p>
            <a:r>
              <a:rPr lang="en-US"/>
              <a:t>Mar 2024: Trust sends checks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21BC93-5F31-54F2-2FBE-A4DA5DAA0ABB}"/>
              </a:ext>
            </a:extLst>
          </p:cNvPr>
          <p:cNvSpPr txBox="1"/>
          <p:nvPr/>
        </p:nvSpPr>
        <p:spPr>
          <a:xfrm>
            <a:off x="5465135" y="6485860"/>
            <a:ext cx="1669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OPEN-FIN-1-23</a:t>
            </a:r>
          </a:p>
        </p:txBody>
      </p:sp>
    </p:spTree>
    <p:extLst>
      <p:ext uri="{BB962C8B-B14F-4D97-AF65-F5344CB8AC3E}">
        <p14:creationId xmlns:p14="http://schemas.microsoft.com/office/powerpoint/2010/main" val="1832898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F900-833B-262B-AE5C-9CB58C3F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Pension Plan Remains in Good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ACA23-7AF2-FDDE-B511-F07A711B0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963"/>
            <a:ext cx="10515600" cy="4018695"/>
          </a:xfrm>
        </p:spPr>
        <p:txBody>
          <a:bodyPr/>
          <a:lstStyle/>
          <a:p>
            <a:r>
              <a:rPr lang="en-US"/>
              <a:t>Members can count on receiving the benefits they’ve earned.</a:t>
            </a:r>
          </a:p>
          <a:p>
            <a:r>
              <a:rPr lang="en-US"/>
              <a:t>The Board of Curators and University of Missouri leadership prioritizes the Plan and recognize the importance of sound fiscal management. </a:t>
            </a:r>
          </a:p>
          <a:p>
            <a:r>
              <a:rPr lang="en-US"/>
              <a:t>The Plan’s funding status continues to be above other public pension plans.</a:t>
            </a:r>
          </a:p>
          <a:p>
            <a:r>
              <a:rPr lang="en-US"/>
              <a:t>The University has always made the actuarily determined required contribution into the Plan and will continue to do so.</a:t>
            </a:r>
          </a:p>
          <a:p>
            <a:r>
              <a:rPr lang="en-US" sz="2800" b="1" i="1">
                <a:solidFill>
                  <a:schemeClr val="tx1"/>
                </a:solidFill>
                <a:effectLst/>
                <a:latin typeface="+mn-lt"/>
              </a:rPr>
              <a:t>“In our view, management remains very proactive in handling its pension plan” </a:t>
            </a:r>
            <a:r>
              <a:rPr lang="en-US" sz="2800">
                <a:solidFill>
                  <a:schemeClr val="tx1"/>
                </a:solidFill>
                <a:effectLst/>
                <a:latin typeface="+mn-lt"/>
              </a:rPr>
              <a:t>– S&amp;P Rating Commentary</a:t>
            </a:r>
            <a:endParaRPr lang="en-US" sz="2800">
              <a:solidFill>
                <a:schemeClr val="tx1"/>
              </a:solidFill>
              <a:latin typeface="+mn-lt"/>
            </a:endParaRP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6CB27-2414-4985-CCD8-5C10EAC65FD9}"/>
              </a:ext>
            </a:extLst>
          </p:cNvPr>
          <p:cNvSpPr txBox="1"/>
          <p:nvPr/>
        </p:nvSpPr>
        <p:spPr>
          <a:xfrm>
            <a:off x="5465135" y="6485860"/>
            <a:ext cx="1669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OPEN-FIN-1-24</a:t>
            </a:r>
          </a:p>
        </p:txBody>
      </p:sp>
    </p:spTree>
    <p:extLst>
      <p:ext uri="{BB962C8B-B14F-4D97-AF65-F5344CB8AC3E}">
        <p14:creationId xmlns:p14="http://schemas.microsoft.com/office/powerpoint/2010/main" val="263582727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2.xml><?xml version="1.0" encoding="utf-8"?>
<p:tagLst xmlns:p="http://schemas.openxmlformats.org/presentationml/2006/main">
  <p:tag name="AS_NET" val="6.0.15"/>
  <p:tag name="AS_OS" val="Unix 5.4.0.1085"/>
  <p:tag name="AS_RELEASE_DATE" val="2022.09.14"/>
  <p:tag name="AS_TITLE" val="Aspose.Slides for .NET5"/>
  <p:tag name="AS_VERSION" val="22.9"/>
  <p:tag name="THINKCELLUNDODONOTDELETE" val="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Custom 18">
      <a:dk1>
        <a:srgbClr val="000000"/>
      </a:dk1>
      <a:lt1>
        <a:srgbClr val="FFFFFF"/>
      </a:lt1>
      <a:dk2>
        <a:srgbClr val="2D3D54"/>
      </a:dk2>
      <a:lt2>
        <a:srgbClr val="F1B82D"/>
      </a:lt2>
      <a:accent1>
        <a:srgbClr val="64697C"/>
      </a:accent1>
      <a:accent2>
        <a:srgbClr val="F6CD79"/>
      </a:accent2>
      <a:accent3>
        <a:srgbClr val="B3B2C0"/>
      </a:accent3>
      <a:accent4>
        <a:srgbClr val="F9E2B6"/>
      </a:accent4>
      <a:accent5>
        <a:srgbClr val="DADBE0"/>
      </a:accent5>
      <a:accent6>
        <a:srgbClr val="FDF4E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8225E30314C34A9C7C67FF5237F279" ma:contentTypeVersion="1" ma:contentTypeDescription="Create a new document." ma:contentTypeScope="" ma:versionID="5a4a22ad93d88d9eecb030aaa575a178">
  <xsd:schema xmlns:xsd="http://www.w3.org/2001/XMLSchema" xmlns:xs="http://www.w3.org/2001/XMLSchema" xmlns:p="http://schemas.microsoft.com/office/2006/metadata/properties" xmlns:ns2="e529da04-1e3e-4ce1-8caf-d0e959ac5194" targetNamespace="http://schemas.microsoft.com/office/2006/metadata/properties" ma:root="true" ma:fieldsID="c2064deb3acd1542f6d47454fb1025d9" ns2:_="">
    <xsd:import namespace="e529da04-1e3e-4ce1-8caf-d0e959ac51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29da04-1e3e-4ce1-8caf-d0e959ac51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FF084D-D261-48F6-BBA7-F130322671D3}"/>
</file>

<file path=customXml/itemProps2.xml><?xml version="1.0" encoding="utf-8"?>
<ds:datastoreItem xmlns:ds="http://schemas.openxmlformats.org/officeDocument/2006/customXml" ds:itemID="{2B43C825-A294-4AD5-A3F4-4B2EB3D69376}"/>
</file>

<file path=customXml/itemProps3.xml><?xml version="1.0" encoding="utf-8"?>
<ds:datastoreItem xmlns:ds="http://schemas.openxmlformats.org/officeDocument/2006/customXml" ds:itemID="{F3742205-9AD0-4D8C-BE65-3B2F4D22A8E5}"/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25</Paragraphs>
  <Slides>4</Slides>
  <Notes>2</Notes>
  <TotalTime>57815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11">
      <vt:lpstr>Arial</vt:lpstr>
      <vt:lpstr>Noto Sans Symbols</vt:lpstr>
      <vt:lpstr>Courier New</vt:lpstr>
      <vt:lpstr>Times New Roman</vt:lpstr>
      <vt:lpstr>Calibri</vt:lpstr>
      <vt:lpstr>Calibri Light</vt:lpstr>
      <vt:lpstr>Office Theme</vt:lpstr>
      <vt:lpstr>Optional Terminated Vested Buyout Program</vt:lpstr>
      <vt:lpstr>Optional Terminated Vested Buyout Program</vt:lpstr>
      <vt:lpstr>Timeline</vt:lpstr>
      <vt:lpstr>Pension Plan Remains in Good Health</vt:lpstr>
    </vt:vector>
  </TitlesOfParts>
  <LinksUpToDate>0</LinksUpToDate>
  <SharedDoc>0</SharedDoc>
  <HyperlinksChanged>0</HyperlinksChanged>
  <Application>Aspose.Slides for .NET</Application>
  <AppVersion>22.0900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Performance and Process Improvement Assessment</dc:title>
  <dc:creator>Thomas W Raymond</dc:creator>
  <cp:lastModifiedBy>Church, Karla F.</cp:lastModifiedBy>
  <cp:revision>1562</cp:revision>
  <cp:lastPrinted>2023-02-16T18:10:31Z</cp:lastPrinted>
  <dcterms:modified xsi:type="dcterms:W3CDTF">2023-04-19T15:28:36Z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0x010100378225E30314C34A9C7C67FF5237F279</vt:lpwstr>
  </property>
</Properties>
</file>